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  <p:sldId id="266" r:id="rId12"/>
    <p:sldId id="267" r:id="rId13"/>
    <p:sldId id="268" r:id="rId14"/>
    <p:sldId id="270" r:id="rId15"/>
    <p:sldId id="271" r:id="rId16"/>
    <p:sldId id="269" r:id="rId17"/>
    <p:sldId id="272" r:id="rId18"/>
    <p:sldId id="273" r:id="rId19"/>
    <p:sldId id="274" r:id="rId20"/>
    <p:sldId id="275" r:id="rId21"/>
    <p:sldId id="276" r:id="rId22"/>
    <p:sldId id="279" r:id="rId23"/>
    <p:sldId id="280" r:id="rId24"/>
    <p:sldId id="281" r:id="rId25"/>
    <p:sldId id="282" r:id="rId26"/>
    <p:sldId id="277" r:id="rId27"/>
    <p:sldId id="283" r:id="rId28"/>
    <p:sldId id="284" r:id="rId29"/>
    <p:sldId id="278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Havo 4 Lesbrief Vervoer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4.10 en 4.11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 Lees verder na opgave 4.11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9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66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  <p:bldP spid="15" grpId="0" animBg="1"/>
      <p:bldP spid="16" grpId="0" animBg="1"/>
      <p:bldP spid="1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38" y="46830"/>
            <a:ext cx="12101262" cy="114208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013911"/>
            <a:ext cx="7230979" cy="588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2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16223"/>
          <a:stretch/>
        </p:blipFill>
        <p:spPr>
          <a:xfrm>
            <a:off x="0" y="-1"/>
            <a:ext cx="6797842" cy="576312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9576"/>
          <a:stretch/>
        </p:blipFill>
        <p:spPr>
          <a:xfrm>
            <a:off x="0" y="-1"/>
            <a:ext cx="6797842" cy="622032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603"/>
          <a:stretch/>
        </p:blipFill>
        <p:spPr>
          <a:xfrm>
            <a:off x="0" y="0"/>
            <a:ext cx="6797842" cy="642486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629"/>
          <a:stretch/>
        </p:blipFill>
        <p:spPr>
          <a:xfrm>
            <a:off x="0" y="-1"/>
            <a:ext cx="6797842" cy="662940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797842" cy="687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89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Verschuiving over of langs de aanbodlijn.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Wanneer verschuift de aanbodlijn </a:t>
            </a:r>
            <a:r>
              <a:rPr lang="nl-NL" sz="2500" b="1" dirty="0" smtClean="0"/>
              <a:t>niet!</a:t>
            </a:r>
          </a:p>
          <a:p>
            <a:r>
              <a:rPr lang="nl-NL" sz="2500" dirty="0" smtClean="0"/>
              <a:t>Als de prijs veranderd (verschuiving over de lijn).</a:t>
            </a:r>
          </a:p>
          <a:p>
            <a:r>
              <a:rPr lang="nl-NL" sz="2500" dirty="0" smtClean="0"/>
              <a:t>Als er niks gebeurd met het aanbod.</a:t>
            </a:r>
          </a:p>
          <a:p>
            <a:r>
              <a:rPr lang="nl-NL" sz="2500" dirty="0" smtClean="0"/>
              <a:t>Wanneer verschuift de aanbodlijn wel!</a:t>
            </a:r>
          </a:p>
          <a:p>
            <a:r>
              <a:rPr lang="nl-NL" sz="2500" dirty="0" smtClean="0"/>
              <a:t>Als er meer aanbieders bij komen.</a:t>
            </a:r>
          </a:p>
          <a:p>
            <a:r>
              <a:rPr lang="nl-NL" sz="2500" dirty="0" smtClean="0"/>
              <a:t>Als de kosten veranderen; nemen de kosten af, stijgt het aanbod, nemen de kosten toe, daalt het aanbod)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4218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0789" y="1203159"/>
            <a:ext cx="8973213" cy="4838204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hebben gezien dat: de vraaglijn een dalend verloop heeft, tenslotte hoe hoger de prijs hoe lager de vraag.</a:t>
            </a:r>
          </a:p>
          <a:p>
            <a:r>
              <a:rPr lang="nl-NL" sz="2500" dirty="0" smtClean="0"/>
              <a:t>We hebben gezien dat de aanbodlijn een stijgend verloop heeft, tenslotte hoe hoger de prijs hoe hoger het aanbod.</a:t>
            </a:r>
          </a:p>
          <a:p>
            <a:r>
              <a:rPr lang="nl-NL" sz="2500" dirty="0" smtClean="0"/>
              <a:t>Het verschil tussen de prijs en vraaglijn = consumentensurplus.</a:t>
            </a:r>
          </a:p>
          <a:p>
            <a:r>
              <a:rPr lang="nl-NL" sz="2500" dirty="0" smtClean="0"/>
              <a:t>Het verschil tussen de prijs en aanbodlijn = producenten surplus.</a:t>
            </a:r>
          </a:p>
          <a:p>
            <a:r>
              <a:rPr lang="nl-NL" sz="2500" dirty="0" smtClean="0"/>
              <a:t>Hoe komt die prijs nu tot stand?</a:t>
            </a:r>
          </a:p>
          <a:p>
            <a:r>
              <a:rPr lang="nl-NL" sz="2500" dirty="0" smtClean="0"/>
              <a:t>Waar vraag en aanbod elkaar ontmoeten.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waar de vraag en aanbodfuncties elkaar snijden.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3065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0777" y="1167063"/>
            <a:ext cx="9189781" cy="5690937"/>
          </a:xfrm>
        </p:spPr>
        <p:txBody>
          <a:bodyPr>
            <a:normAutofit/>
          </a:bodyPr>
          <a:lstStyle/>
          <a:p>
            <a:r>
              <a:rPr lang="nl-NL" sz="2500" dirty="0" err="1" smtClean="0"/>
              <a:t>Qa</a:t>
            </a:r>
            <a:r>
              <a:rPr lang="nl-NL" sz="2500" dirty="0" smtClean="0"/>
              <a:t> = 10P - </a:t>
            </a:r>
            <a:r>
              <a:rPr lang="nl-NL" sz="2500" dirty="0"/>
              <a:t>4</a:t>
            </a:r>
            <a:r>
              <a:rPr lang="nl-NL" sz="2500" dirty="0" smtClean="0"/>
              <a:t>00</a:t>
            </a:r>
          </a:p>
          <a:p>
            <a:r>
              <a:rPr lang="nl-NL" sz="2500" dirty="0" err="1" smtClean="0"/>
              <a:t>Qv</a:t>
            </a:r>
            <a:r>
              <a:rPr lang="nl-NL" sz="2500" dirty="0" smtClean="0"/>
              <a:t> = -10P + 600.</a:t>
            </a:r>
          </a:p>
          <a:p>
            <a:r>
              <a:rPr lang="nl-NL" sz="2500" dirty="0" err="1" smtClean="0"/>
              <a:t>Qa</a:t>
            </a:r>
            <a:r>
              <a:rPr lang="nl-NL" sz="2500" dirty="0" smtClean="0"/>
              <a:t> = </a:t>
            </a:r>
            <a:r>
              <a:rPr lang="nl-NL" sz="2500" dirty="0" err="1" smtClean="0"/>
              <a:t>Qv</a:t>
            </a:r>
            <a:endParaRPr lang="nl-NL" sz="2500" dirty="0" smtClean="0"/>
          </a:p>
          <a:p>
            <a:r>
              <a:rPr lang="nl-NL" sz="2500" dirty="0" smtClean="0"/>
              <a:t>10p - 400 = -10p + 600</a:t>
            </a:r>
          </a:p>
          <a:p>
            <a:r>
              <a:rPr lang="nl-NL" sz="2500" dirty="0" smtClean="0"/>
              <a:t>20p - 400 = 600</a:t>
            </a:r>
          </a:p>
          <a:p>
            <a:r>
              <a:rPr lang="nl-NL" sz="2500" dirty="0" smtClean="0"/>
              <a:t>20p = 1000</a:t>
            </a:r>
          </a:p>
          <a:p>
            <a:r>
              <a:rPr lang="nl-NL" sz="2500" dirty="0" smtClean="0"/>
              <a:t>P = 50</a:t>
            </a:r>
          </a:p>
          <a:p>
            <a:r>
              <a:rPr lang="nl-NL" sz="2500" dirty="0" smtClean="0"/>
              <a:t>Vullen we de prijs in weten we de hoeveelheid</a:t>
            </a:r>
          </a:p>
          <a:p>
            <a:r>
              <a:rPr lang="nl-NL" sz="2500" dirty="0" smtClean="0"/>
              <a:t>10 * 50 – 400 = 100</a:t>
            </a:r>
          </a:p>
          <a:p>
            <a:r>
              <a:rPr lang="nl-NL" sz="2500" dirty="0" smtClean="0"/>
              <a:t>-10 * 50 + 600 = 100.</a:t>
            </a:r>
          </a:p>
          <a:p>
            <a:r>
              <a:rPr lang="nl-NL" sz="2500" dirty="0" smtClean="0"/>
              <a:t>Dus bij een prijs van 50, en een hoeveelheid van 100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8233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4.12 en 4.15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 Lees verder na opgave 4.11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vaal 27"/>
          <p:cNvSpPr/>
          <p:nvPr/>
        </p:nvSpPr>
        <p:spPr>
          <a:xfrm>
            <a:off x="576719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71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4" grpId="0" animBg="1"/>
      <p:bldP spid="15" grpId="0" animBg="1"/>
      <p:bldP spid="16" grpId="0" animBg="1"/>
      <p:bldP spid="17" grpId="0" animBg="1"/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7708"/>
          <a:stretch/>
        </p:blipFill>
        <p:spPr>
          <a:xfrm>
            <a:off x="0" y="1"/>
            <a:ext cx="12192000" cy="12031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30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70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458"/>
          <a:stretch/>
        </p:blipFill>
        <p:spPr>
          <a:xfrm>
            <a:off x="0" y="-1"/>
            <a:ext cx="8855242" cy="9264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674"/>
          <a:stretch/>
        </p:blipFill>
        <p:spPr>
          <a:xfrm>
            <a:off x="0" y="0"/>
            <a:ext cx="8855242" cy="173254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494"/>
          <a:stretch/>
        </p:blipFill>
        <p:spPr>
          <a:xfrm>
            <a:off x="0" y="0"/>
            <a:ext cx="8855242" cy="283945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0354"/>
          <a:stretch/>
        </p:blipFill>
        <p:spPr>
          <a:xfrm>
            <a:off x="0" y="0"/>
            <a:ext cx="8855242" cy="476450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855242" cy="684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73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8779"/>
          <a:stretch/>
        </p:blipFill>
        <p:spPr>
          <a:xfrm>
            <a:off x="0" y="-1"/>
            <a:ext cx="7255042" cy="486075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4548"/>
          <a:stretch/>
        </p:blipFill>
        <p:spPr>
          <a:xfrm>
            <a:off x="0" y="-1"/>
            <a:ext cx="7255042" cy="514951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6967"/>
          <a:stretch/>
        </p:blipFill>
        <p:spPr>
          <a:xfrm>
            <a:off x="0" y="-1"/>
            <a:ext cx="7255042" cy="566687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977"/>
          <a:stretch/>
        </p:blipFill>
        <p:spPr>
          <a:xfrm>
            <a:off x="0" y="-1"/>
            <a:ext cx="7255042" cy="628048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804"/>
          <a:stretch/>
        </p:blipFill>
        <p:spPr>
          <a:xfrm>
            <a:off x="0" y="0"/>
            <a:ext cx="7255042" cy="64970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255042" cy="682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3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 voor de aankomende 3 lessen.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nabespreken toets</a:t>
            </a:r>
          </a:p>
          <a:p>
            <a:r>
              <a:rPr lang="nl-NL" sz="2500" dirty="0" smtClean="0"/>
              <a:t>Les 2: 4.10 t/m 4.15, het aanbod en het marktevenwicht.</a:t>
            </a:r>
          </a:p>
          <a:p>
            <a:r>
              <a:rPr lang="nl-NL" sz="2500" dirty="0" smtClean="0"/>
              <a:t>Les 3: 4.16 t/m 4.20, oude examenopgaves. Hoofdstuk 4 afsluiten.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78557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Oefenen met </a:t>
            </a:r>
            <a:r>
              <a:rPr lang="nl-NL" sz="2500" dirty="0" err="1" smtClean="0"/>
              <a:t>Qa</a:t>
            </a:r>
            <a:r>
              <a:rPr lang="nl-NL" sz="2500" dirty="0" smtClean="0"/>
              <a:t> = </a:t>
            </a:r>
            <a:r>
              <a:rPr lang="nl-NL" sz="2500" dirty="0" err="1" smtClean="0"/>
              <a:t>Qv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Oefenen met verschuivingen van vraag en aanbodlijnen.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779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4.16 t/m 4.18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 4.19 maken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547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0868"/>
          <a:stretch/>
        </p:blipFill>
        <p:spPr>
          <a:xfrm>
            <a:off x="0" y="0"/>
            <a:ext cx="10575758" cy="27071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4172"/>
          <a:stretch/>
        </p:blipFill>
        <p:spPr>
          <a:xfrm>
            <a:off x="0" y="0"/>
            <a:ext cx="10575758" cy="38621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7302"/>
          <a:stretch/>
        </p:blipFill>
        <p:spPr>
          <a:xfrm>
            <a:off x="0" y="1"/>
            <a:ext cx="10575758" cy="50292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575758" cy="691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26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15183"/>
          <a:stretch/>
        </p:blipFill>
        <p:spPr>
          <a:xfrm>
            <a:off x="-1" y="0"/>
            <a:ext cx="8386011" cy="57751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0589"/>
          <a:stretch/>
        </p:blipFill>
        <p:spPr>
          <a:xfrm>
            <a:off x="-1" y="0"/>
            <a:ext cx="8386011" cy="608797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525"/>
          <a:stretch/>
        </p:blipFill>
        <p:spPr>
          <a:xfrm>
            <a:off x="-1" y="0"/>
            <a:ext cx="8386011" cy="63647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386011" cy="680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25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1178" b="22385"/>
          <a:stretch/>
        </p:blipFill>
        <p:spPr>
          <a:xfrm>
            <a:off x="-85976" y="-1"/>
            <a:ext cx="11106902" cy="54864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-214" b="14725"/>
          <a:stretch/>
        </p:blipFill>
        <p:spPr>
          <a:xfrm>
            <a:off x="-85977" y="0"/>
            <a:ext cx="11263313" cy="602782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976" y="-1"/>
            <a:ext cx="11239250" cy="706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11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138"/>
          <a:stretch/>
        </p:blipFill>
        <p:spPr>
          <a:xfrm>
            <a:off x="-85475" y="0"/>
            <a:ext cx="12277475" cy="11790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8833"/>
          <a:stretch/>
        </p:blipFill>
        <p:spPr>
          <a:xfrm>
            <a:off x="-85475" y="-1"/>
            <a:ext cx="12277475" cy="154004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2032"/>
          <a:stretch/>
        </p:blipFill>
        <p:spPr>
          <a:xfrm>
            <a:off x="-85475" y="0"/>
            <a:ext cx="12277475" cy="237022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5458"/>
          <a:stretch/>
        </p:blipFill>
        <p:spPr>
          <a:xfrm>
            <a:off x="-85475" y="-1"/>
            <a:ext cx="12277475" cy="26950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8169"/>
          <a:stretch/>
        </p:blipFill>
        <p:spPr>
          <a:xfrm>
            <a:off x="-85475" y="-1"/>
            <a:ext cx="12277475" cy="354931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475" y="-1"/>
            <a:ext cx="12277475" cy="494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6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4.19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 4.20 maken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525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141"/>
          <a:stretch/>
        </p:blipFill>
        <p:spPr>
          <a:xfrm>
            <a:off x="0" y="0"/>
            <a:ext cx="7255042" cy="122722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8989"/>
          <a:stretch/>
        </p:blipFill>
        <p:spPr>
          <a:xfrm>
            <a:off x="0" y="0"/>
            <a:ext cx="7255042" cy="144379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255042" cy="687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78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7625"/>
            <a:ext cx="12192000" cy="177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96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4.20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klaar? Uit het raam kijken.</a:t>
            </a:r>
          </a:p>
          <a:p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26" name="Ovaal 2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27" name="Ovaal 26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651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toets paar regels: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Schrijf niet op je toets! Het is een schoolexamen toets, gedeelte van je eindexamen, aanpassingen na de toets wordt gezien als fraude!</a:t>
            </a:r>
          </a:p>
          <a:p>
            <a:r>
              <a:rPr lang="nl-NL" sz="2500" dirty="0" smtClean="0"/>
              <a:t>Op of aanmerkingen? Zet dit op een apart blaadje met nummer van je vraag erbij en de opmerking.</a:t>
            </a:r>
          </a:p>
          <a:p>
            <a:r>
              <a:rPr lang="nl-NL" sz="2500" dirty="0" smtClean="0"/>
              <a:t>Nabespreking gebeurt heel uitgebreid: Wil je alleen je punten natellen en daarna boeiend? Ga dan stil voor jezelf iets doen!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3531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0403"/>
          <a:stretch/>
        </p:blipFill>
        <p:spPr>
          <a:xfrm>
            <a:off x="98868" y="1"/>
            <a:ext cx="12093132" cy="4692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3020"/>
          <a:stretch/>
        </p:blipFill>
        <p:spPr>
          <a:xfrm>
            <a:off x="98868" y="0"/>
            <a:ext cx="12093132" cy="8301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4161"/>
          <a:stretch/>
        </p:blipFill>
        <p:spPr>
          <a:xfrm>
            <a:off x="98868" y="1"/>
            <a:ext cx="12093132" cy="12633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68" y="0"/>
            <a:ext cx="12093132" cy="488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36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98632" cy="693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54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verder met hoofdstuk 4.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Even terugblikken op hoofdstuk 4.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81459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61747" y="7939"/>
            <a:ext cx="4692315" cy="6033423"/>
          </a:xfrm>
        </p:spPr>
        <p:txBody>
          <a:bodyPr>
            <a:noAutofit/>
          </a:bodyPr>
          <a:lstStyle/>
          <a:p>
            <a:r>
              <a:rPr lang="nl-NL" sz="2300" b="1" dirty="0" smtClean="0"/>
              <a:t>We hebben de </a:t>
            </a:r>
            <a:r>
              <a:rPr lang="nl-NL" sz="2300" b="1" dirty="0" err="1" smtClean="0"/>
              <a:t>Qv</a:t>
            </a:r>
            <a:r>
              <a:rPr lang="nl-NL" sz="2300" b="1" dirty="0" smtClean="0"/>
              <a:t> = -P + 350.</a:t>
            </a:r>
          </a:p>
          <a:p>
            <a:r>
              <a:rPr lang="nl-NL" sz="2300" b="1" dirty="0" smtClean="0"/>
              <a:t>Deze lijn gaan we tekenen.</a:t>
            </a:r>
          </a:p>
          <a:p>
            <a:r>
              <a:rPr lang="nl-NL" sz="2300" b="1" dirty="0" smtClean="0"/>
              <a:t>We kiezen een aantal punten</a:t>
            </a:r>
          </a:p>
          <a:p>
            <a:r>
              <a:rPr lang="nl-NL" sz="2300" b="1" dirty="0" smtClean="0"/>
              <a:t>Bijvoorbeeld de prijs van 0.</a:t>
            </a:r>
          </a:p>
          <a:p>
            <a:r>
              <a:rPr lang="nl-NL" sz="2300" b="1" dirty="0" smtClean="0"/>
              <a:t>Daarbij hoort de hoeveelheid van</a:t>
            </a:r>
          </a:p>
          <a:p>
            <a:r>
              <a:rPr lang="nl-NL" sz="2300" b="1" dirty="0" smtClean="0"/>
              <a:t>-0 + 350 = 350</a:t>
            </a:r>
          </a:p>
          <a:p>
            <a:r>
              <a:rPr lang="nl-NL" sz="2300" b="1" dirty="0" err="1" smtClean="0"/>
              <a:t>Bijvboorbeeld</a:t>
            </a:r>
            <a:r>
              <a:rPr lang="nl-NL" sz="2300" b="1" dirty="0" smtClean="0"/>
              <a:t> een prijs van 100</a:t>
            </a:r>
          </a:p>
          <a:p>
            <a:r>
              <a:rPr lang="nl-NL" sz="2300" b="1" dirty="0" smtClean="0"/>
              <a:t>-100 + 350 = 250.</a:t>
            </a:r>
          </a:p>
          <a:p>
            <a:r>
              <a:rPr lang="nl-NL" sz="2300" b="1" dirty="0" smtClean="0"/>
              <a:t>2 punten kunnen we een lijn tekenen.</a:t>
            </a:r>
          </a:p>
          <a:p>
            <a:endParaRPr lang="nl-NL" sz="2300" b="1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39"/>
            <a:ext cx="6761747" cy="6868112"/>
          </a:xfrm>
          <a:prstGeom prst="rect">
            <a:avLst/>
          </a:prstGeom>
        </p:spPr>
      </p:pic>
      <p:sp>
        <p:nvSpPr>
          <p:cNvPr id="6" name="PIJL-RECHTS 5"/>
          <p:cNvSpPr/>
          <p:nvPr/>
        </p:nvSpPr>
        <p:spPr>
          <a:xfrm>
            <a:off x="324854" y="5931568"/>
            <a:ext cx="324852" cy="385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PIJL-OMHOOG 6"/>
          <p:cNvSpPr/>
          <p:nvPr/>
        </p:nvSpPr>
        <p:spPr>
          <a:xfrm>
            <a:off x="4596063" y="6316579"/>
            <a:ext cx="469232" cy="28875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-RECHTS 7"/>
          <p:cNvSpPr/>
          <p:nvPr/>
        </p:nvSpPr>
        <p:spPr>
          <a:xfrm>
            <a:off x="60161" y="4796589"/>
            <a:ext cx="324852" cy="385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PIJL-OMHOOG 8"/>
          <p:cNvSpPr/>
          <p:nvPr/>
        </p:nvSpPr>
        <p:spPr>
          <a:xfrm>
            <a:off x="3471111" y="5037221"/>
            <a:ext cx="415089" cy="28875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10"/>
          <p:cNvCxnSpPr/>
          <p:nvPr/>
        </p:nvCxnSpPr>
        <p:spPr>
          <a:xfrm flipH="1" flipV="1">
            <a:off x="818148" y="2081464"/>
            <a:ext cx="4028172" cy="40373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1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57677" b="79361"/>
          <a:stretch/>
        </p:blipFill>
        <p:spPr>
          <a:xfrm>
            <a:off x="0" y="1"/>
            <a:ext cx="3814011" cy="14197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36315" b="81635"/>
          <a:stretch/>
        </p:blipFill>
        <p:spPr>
          <a:xfrm>
            <a:off x="0" y="1"/>
            <a:ext cx="5739063" cy="12633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12016" b="80411"/>
          <a:stretch/>
        </p:blipFill>
        <p:spPr>
          <a:xfrm>
            <a:off x="0" y="0"/>
            <a:ext cx="7928811" cy="134753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11653" cy="6878965"/>
          </a:xfrm>
          <a:prstGeom prst="rect">
            <a:avLst/>
          </a:prstGeom>
        </p:spPr>
      </p:pic>
      <p:sp>
        <p:nvSpPr>
          <p:cNvPr id="8" name="PIJL-OMHOOG 7"/>
          <p:cNvSpPr/>
          <p:nvPr/>
        </p:nvSpPr>
        <p:spPr>
          <a:xfrm>
            <a:off x="7591927" y="6041362"/>
            <a:ext cx="433136" cy="3955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OMHOOG 8"/>
          <p:cNvSpPr/>
          <p:nvPr/>
        </p:nvSpPr>
        <p:spPr>
          <a:xfrm>
            <a:off x="4411579" y="4292772"/>
            <a:ext cx="433136" cy="3955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OMHOOG 9"/>
          <p:cNvSpPr/>
          <p:nvPr/>
        </p:nvSpPr>
        <p:spPr>
          <a:xfrm>
            <a:off x="1235242" y="2752730"/>
            <a:ext cx="433136" cy="3955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36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3663"/>
          <a:stretch/>
        </p:blipFill>
        <p:spPr>
          <a:xfrm>
            <a:off x="-1" y="0"/>
            <a:ext cx="9059779" cy="4451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5443"/>
          <a:stretch/>
        </p:blipFill>
        <p:spPr>
          <a:xfrm>
            <a:off x="-1" y="0"/>
            <a:ext cx="9059779" cy="10226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7051"/>
          <a:stretch/>
        </p:blipFill>
        <p:spPr>
          <a:xfrm>
            <a:off x="-1" y="0"/>
            <a:ext cx="9059779" cy="16122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059779" cy="702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78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3770147"/>
            <a:ext cx="8596668" cy="224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hoe bereken we vervolgens hoe groot dit surplus is?</a:t>
            </a:r>
          </a:p>
          <a:p>
            <a:pPr marL="0" indent="0">
              <a:buNone/>
            </a:pPr>
            <a:r>
              <a:rPr lang="nl-NL" sz="2500" dirty="0" smtClean="0"/>
              <a:t>Lengte * hoogte * 0.5 = surplus berekenen.</a:t>
            </a:r>
          </a:p>
          <a:p>
            <a:pPr marL="0" indent="0">
              <a:buNone/>
            </a:pPr>
            <a:r>
              <a:rPr lang="nl-NL" sz="2500" dirty="0" smtClean="0"/>
              <a:t>In dit geval 50 (aantal vliegreizen = lengte) * 100 (160 – 60) * 0.5 = 2500.</a:t>
            </a:r>
          </a:p>
          <a:p>
            <a:pPr marL="0" indent="0">
              <a:buNone/>
            </a:pPr>
            <a:endParaRPr lang="nl-NL" sz="2500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87979" cy="377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00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 gaan dit nu doen voor het aanbod: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6884" y="1371601"/>
            <a:ext cx="8937118" cy="5329988"/>
          </a:xfrm>
        </p:spPr>
        <p:txBody>
          <a:bodyPr>
            <a:normAutofit/>
          </a:bodyPr>
          <a:lstStyle/>
          <a:p>
            <a:r>
              <a:rPr lang="nl-NL" sz="2600" dirty="0" smtClean="0"/>
              <a:t>De vraag had een negatieve relatie met de prijs, tenslotte hoe hoger de prijs, hoe lager de vraag werd.</a:t>
            </a:r>
          </a:p>
          <a:p>
            <a:r>
              <a:rPr lang="nl-NL" sz="2600" dirty="0" smtClean="0"/>
              <a:t>Bij aanbod loopt dit precies andersom.</a:t>
            </a:r>
          </a:p>
          <a:p>
            <a:r>
              <a:rPr lang="nl-NL" sz="2600" dirty="0" smtClean="0"/>
              <a:t>Hoe hoger de prijs, hoe hoger het aanbod.</a:t>
            </a:r>
          </a:p>
          <a:p>
            <a:r>
              <a:rPr lang="nl-NL" sz="2600" dirty="0" smtClean="0"/>
              <a:t>Hoe lager de prijs, hoe lager het aanbod.</a:t>
            </a:r>
          </a:p>
          <a:p>
            <a:r>
              <a:rPr lang="nl-NL" sz="2600" dirty="0" smtClean="0"/>
              <a:t>Vraagfunctie = -P + iets</a:t>
            </a:r>
          </a:p>
          <a:p>
            <a:r>
              <a:rPr lang="nl-NL" sz="2600" dirty="0" smtClean="0"/>
              <a:t>Aanbodfunctie = + P – iets.</a:t>
            </a:r>
          </a:p>
          <a:p>
            <a:r>
              <a:rPr lang="nl-NL" sz="2600" dirty="0" err="1" smtClean="0"/>
              <a:t>Cq</a:t>
            </a:r>
            <a:r>
              <a:rPr lang="nl-NL" sz="2600" dirty="0" smtClean="0"/>
              <a:t> vraag = -2P + 450</a:t>
            </a:r>
          </a:p>
          <a:p>
            <a:r>
              <a:rPr lang="nl-NL" sz="2600" dirty="0" smtClean="0"/>
              <a:t>Aanbodsfunctie = +6P – 300.</a:t>
            </a:r>
          </a:p>
          <a:p>
            <a:endParaRPr lang="nl-NL" sz="2600" dirty="0" smtClean="0"/>
          </a:p>
        </p:txBody>
      </p:sp>
    </p:spTree>
    <p:extLst>
      <p:ext uri="{BB962C8B-B14F-4D97-AF65-F5344CB8AC3E}">
        <p14:creationId xmlns:p14="http://schemas.microsoft.com/office/powerpoint/2010/main" val="176774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2991</TotalTime>
  <Words>705</Words>
  <Application>Microsoft Office PowerPoint</Application>
  <PresentationFormat>Breedbeeld</PresentationFormat>
  <Paragraphs>137</Paragraphs>
  <Slides>31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5" baseType="lpstr">
      <vt:lpstr>Arial</vt:lpstr>
      <vt:lpstr>Trebuchet MS</vt:lpstr>
      <vt:lpstr>Wingdings 3</vt:lpstr>
      <vt:lpstr>Facet</vt:lpstr>
      <vt:lpstr>Havo 4 Lesbrief Vervoer</vt:lpstr>
      <vt:lpstr>Agenda voor de aankomende 3 lessen.</vt:lpstr>
      <vt:lpstr>Nabespreken toets paar regels: </vt:lpstr>
      <vt:lpstr>Les 2: verder met hoofdstuk 4. </vt:lpstr>
      <vt:lpstr>PowerPoint-presentatie</vt:lpstr>
      <vt:lpstr>PowerPoint-presentatie</vt:lpstr>
      <vt:lpstr>PowerPoint-presentatie</vt:lpstr>
      <vt:lpstr>PowerPoint-presentatie</vt:lpstr>
      <vt:lpstr>We gaan dit nu doen voor het aanbod:</vt:lpstr>
      <vt:lpstr>Maak opgave 4.10 en 4.11</vt:lpstr>
      <vt:lpstr>PowerPoint-presentatie</vt:lpstr>
      <vt:lpstr>PowerPoint-presentatie</vt:lpstr>
      <vt:lpstr>Verschuiving over of langs de aanbodlijn.</vt:lpstr>
      <vt:lpstr>Wat hebben we gezien:</vt:lpstr>
      <vt:lpstr>Voorbeeld:</vt:lpstr>
      <vt:lpstr>Maak opgave 4.12 en 4.15</vt:lpstr>
      <vt:lpstr>PowerPoint-presentatie</vt:lpstr>
      <vt:lpstr>PowerPoint-presentatie</vt:lpstr>
      <vt:lpstr>PowerPoint-presentatie</vt:lpstr>
      <vt:lpstr>Les 3:</vt:lpstr>
      <vt:lpstr>Maak opgave 4.16 t/m 4.18</vt:lpstr>
      <vt:lpstr>PowerPoint-presentatie</vt:lpstr>
      <vt:lpstr>PowerPoint-presentatie</vt:lpstr>
      <vt:lpstr>PowerPoint-presentatie</vt:lpstr>
      <vt:lpstr>PowerPoint-presentatie</vt:lpstr>
      <vt:lpstr>Maak opgave 4.19</vt:lpstr>
      <vt:lpstr>PowerPoint-presentatie</vt:lpstr>
      <vt:lpstr>PowerPoint-presentatie</vt:lpstr>
      <vt:lpstr>Maak opgave 4.20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Havo 4 Lesbrief Vervoer</dc:title>
  <dc:creator>Bas Jacobs</dc:creator>
  <cp:lastModifiedBy>Bas Jacobs</cp:lastModifiedBy>
  <cp:revision>58</cp:revision>
  <dcterms:created xsi:type="dcterms:W3CDTF">2016-01-11T13:38:51Z</dcterms:created>
  <dcterms:modified xsi:type="dcterms:W3CDTF">2017-11-05T11:02:34Z</dcterms:modified>
</cp:coreProperties>
</file>